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8" r:id="rId5"/>
    <p:sldId id="270" r:id="rId6"/>
    <p:sldId id="271" r:id="rId7"/>
    <p:sldId id="258" r:id="rId8"/>
    <p:sldId id="272" r:id="rId9"/>
    <p:sldId id="273" r:id="rId10"/>
    <p:sldId id="259" r:id="rId11"/>
    <p:sldId id="274" r:id="rId12"/>
    <p:sldId id="260" r:id="rId13"/>
    <p:sldId id="275" r:id="rId14"/>
    <p:sldId id="277" r:id="rId15"/>
    <p:sldId id="278" r:id="rId16"/>
    <p:sldId id="281" r:id="rId17"/>
    <p:sldId id="282" r:id="rId18"/>
    <p:sldId id="276" r:id="rId19"/>
    <p:sldId id="264" r:id="rId20"/>
    <p:sldId id="266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9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62" autoAdjust="0"/>
    <p:restoredTop sz="94660"/>
  </p:normalViewPr>
  <p:slideViewPr>
    <p:cSldViewPr snapToGrid="0">
      <p:cViewPr>
        <p:scale>
          <a:sx n="108" d="100"/>
          <a:sy n="108" d="100"/>
        </p:scale>
        <p:origin x="848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F53DF4-E0AD-40E4-B959-9F206971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3978D7-892A-4C89-8BE2-8C723D3F0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143F79-7FF2-4416-8280-7FB03CD02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B9F760-3545-4B67-B7DB-B755F86C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A3C69E-CAC9-4CB8-A128-7774D80AC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607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664CE6-6382-4F4C-B8C3-45EED4654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EE3C47-A1FE-478A-B78F-88C95F495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A612AB-5102-43D1-8480-D0B5994D5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7BD805-47EF-4AA7-94A7-A43F1E73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4D038B-C45C-4123-BDF5-18488C22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533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41B7CC4-7A74-496A-83E3-00CCE0747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CEF690-C002-4128-A5CF-5A2E6C0C9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D37CBB-BAF5-45C5-AF77-1FAA6738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DE4A2E-5A7C-4907-9887-7133C4F1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A80160-1287-4818-AD27-766A961A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36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88927-2C81-47BA-AF9F-601A18D24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9CB3F-7E73-460C-8E79-847309DA2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2E7C87-06EB-4B15-80D3-08BEAB5F0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035941-C1E2-4F5B-9BF8-92676393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94D36F-AD7A-44ED-BC23-D07B0CDC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5272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2D4854-2AC4-44C3-985B-C90ED6EF4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B292B3-E45C-47E1-AB18-3E2E6EF47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55FC13-8431-4351-8054-DBC4C80CB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A77EF0-DB90-40B9-829F-BD0AABA8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9554E7-6F35-4F65-B19B-9351A8646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652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12298-1470-4D31-B662-8CD4CAD5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069010-D782-4715-A375-87B14509BD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275CF77-721F-4529-9173-266C01B26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6BA686-418A-43D8-B068-DB47168D5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8A26E6-B236-4A58-AE92-D1E07477F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C3A012-4494-4670-A480-FE75C1CD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206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64872-3E6C-4974-999A-672E24103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E95F12-626A-4DAF-BD06-99967997C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0BD2741-DD9A-4977-ADAC-7CBF7387F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E18524D-E870-470C-B4C9-C14DCE9FB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D879BC6-DBA5-4133-8CD6-626C1A05DF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C59E856-D152-42D1-A87B-376B2740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54108A-5D55-49BC-BF0D-9E58A455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24D4704-9C9F-44A4-B862-EAD3DF857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000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5A0BF-8BD3-4AA7-80F2-54D61FE79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9CCC94-8BFA-442A-9E43-2471F6F5F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F787437-5912-4ACC-8AA8-92AA5529A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D430A0A-1EA8-4197-BBEB-5A980401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9321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F21C68-BDB4-465F-BA42-3DA056EA8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C870A5B-82BA-4CD0-A0F1-C9D5E886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BB9B35-5321-44E3-9152-4375892E1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36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B01F4A-E252-4418-BEC4-3891102D7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97861B-EC16-447F-B8EA-241CEBB3D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0C0DCC5-8859-4D20-9037-88F165CEF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003989-F04F-47FD-94FA-DAF4DB6DF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DEACA2-8384-4D7C-9AE8-AB6DA6A00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6AA583-0BC6-42CE-B3ED-C45027D6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4606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51504-93D8-4BCA-8DFF-AFCD956F0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43C50C6-A355-4A48-AA2A-153DAC4E68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95908C-8594-46DB-A59A-431F4DFDA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E728D0B-BB62-47E2-B409-00ED01807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750F29-966C-4637-AA09-E4E28BA3D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A54B87-2F6A-4FCD-93B9-B68130EE0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88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42EC9-FDFE-4D44-95E1-9322CEDA0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BD02ED-51B3-4615-8922-68D67F638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016154-CFA7-4766-95BD-3AA608CC18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75508-2CBF-4EC1-8C2E-4D0D84D7EE3B}" type="datetimeFigureOut">
              <a:rPr lang="ru-RU" smtClean="0"/>
              <a:t>04.06.2025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B3500D-DF87-4BE7-BDA0-CC200AC3B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A106EB-785D-4A88-89E9-CEDF9A65F3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B07C9-4120-4051-B06D-4336D9F66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91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emy.com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37A838-CA0A-4CA3-ACA8-FF59BCD9854A}"/>
              </a:ext>
            </a:extLst>
          </p:cNvPr>
          <p:cNvSpPr txBox="1"/>
          <p:nvPr/>
        </p:nvSpPr>
        <p:spPr>
          <a:xfrm>
            <a:off x="6212840" y="1561902"/>
            <a:ext cx="5065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IBM Plex Sans" panose="020B0604020202020204" pitchFamily="34" charset="0"/>
              </a:rPr>
              <a:t>LORA </a:t>
            </a:r>
            <a:r>
              <a:rPr lang="ru-RU" sz="3600" b="1" dirty="0">
                <a:solidFill>
                  <a:schemeClr val="bg1"/>
                </a:solidFill>
                <a:latin typeface="IBM Plex Sans" panose="020B0604020202020204" pitchFamily="34" charset="0"/>
              </a:rPr>
              <a:t>под задачу на русском языке 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7B242AB8-5677-466D-B2E1-D8119B6081CF}"/>
              </a:ext>
            </a:extLst>
          </p:cNvPr>
          <p:cNvSpPr/>
          <p:nvPr/>
        </p:nvSpPr>
        <p:spPr>
          <a:xfrm flipV="1">
            <a:off x="6096000" y="1757952"/>
            <a:ext cx="233680" cy="2336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Видео без названия — сделано в Clipchamp">
            <a:hlinkClick r:id="" action="ppaction://media"/>
            <a:extLst>
              <a:ext uri="{FF2B5EF4-FFF2-40B4-BE49-F238E27FC236}">
                <a16:creationId xmlns:a16="http://schemas.microsoft.com/office/drawing/2014/main" id="{3468E275-9040-48F8-A201-33191884874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4"/>
                </p14:media>
              </p:ext>
            </p:extLst>
          </p:nvPr>
        </p:nvPicPr>
        <p:blipFill rotWithShape="1">
          <a:blip r:embed="rId4"/>
          <a:srcRect l="-126" r="45739"/>
          <a:stretch>
            <a:fillRect/>
          </a:stretch>
        </p:blipFill>
        <p:spPr>
          <a:xfrm>
            <a:off x="0" y="471163"/>
            <a:ext cx="5454824" cy="565592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DC072F-2C4E-4D7A-ABC3-B4A23746807A}"/>
              </a:ext>
            </a:extLst>
          </p:cNvPr>
          <p:cNvSpPr txBox="1"/>
          <p:nvPr/>
        </p:nvSpPr>
        <p:spPr>
          <a:xfrm>
            <a:off x="7312531" y="3628436"/>
            <a:ext cx="302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Directed by Malakhov Dmitrii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13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4">
            <a:extLst>
              <a:ext uri="{FF2B5EF4-FFF2-40B4-BE49-F238E27FC236}">
                <a16:creationId xmlns:a16="http://schemas.microsoft.com/office/drawing/2014/main" id="{7D93EBB3-4E3C-4361-A71A-D3CD36FABA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1" t="2457" r="10655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7CE1CBBD-0EAF-43B3-B293-31C045F7D265}"/>
              </a:ext>
            </a:extLst>
          </p:cNvPr>
          <p:cNvSpPr/>
          <p:nvPr/>
        </p:nvSpPr>
        <p:spPr>
          <a:xfrm rot="2167180">
            <a:off x="-2354050" y="645879"/>
            <a:ext cx="6096000" cy="5778843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Равнобедренный треугольник 11">
            <a:extLst>
              <a:ext uri="{FF2B5EF4-FFF2-40B4-BE49-F238E27FC236}">
                <a16:creationId xmlns:a16="http://schemas.microsoft.com/office/drawing/2014/main" id="{2B759B1B-8FF0-45A8-B26F-CB70724F7BAE}"/>
              </a:ext>
            </a:extLst>
          </p:cNvPr>
          <p:cNvSpPr/>
          <p:nvPr/>
        </p:nvSpPr>
        <p:spPr>
          <a:xfrm rot="3475695">
            <a:off x="-17831" y="127406"/>
            <a:ext cx="1846984" cy="5864487"/>
          </a:xfrm>
          <a:prstGeom prst="triangle">
            <a:avLst/>
          </a:prstGeom>
          <a:solidFill>
            <a:srgbClr val="0909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8EB7B7-56A4-4BE3-9A3E-06DF1A4632BF}"/>
              </a:ext>
            </a:extLst>
          </p:cNvPr>
          <p:cNvSpPr txBox="1"/>
          <p:nvPr/>
        </p:nvSpPr>
        <p:spPr>
          <a:xfrm flipH="1">
            <a:off x="3084981" y="5699606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Данные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19E41-5596-4FE5-9A85-21BC503BB8A5}"/>
              </a:ext>
            </a:extLst>
          </p:cNvPr>
          <p:cNvSpPr txBox="1"/>
          <p:nvPr/>
        </p:nvSpPr>
        <p:spPr>
          <a:xfrm flipH="1">
            <a:off x="2575865" y="224755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3.Процесс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BB9EE0-DF76-4048-A9B6-8E1CE8DBF557}"/>
              </a:ext>
            </a:extLst>
          </p:cNvPr>
          <p:cNvSpPr txBox="1"/>
          <p:nvPr/>
        </p:nvSpPr>
        <p:spPr>
          <a:xfrm>
            <a:off x="4372303" y="2962180"/>
            <a:ext cx="3447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usso One" panose="02000503050000020004" pitchFamily="2" charset="0"/>
              </a:rPr>
              <a:t>2. </a:t>
            </a:r>
            <a:r>
              <a:rPr lang="ru-RU" sz="4400" dirty="0">
                <a:latin typeface="Russo One" panose="02000503050000020004" pitchFamily="2" charset="0"/>
              </a:rPr>
              <a:t>Модель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943603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98148-2E78-F720-DE9A-E6C58F5B5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4C84FE6-E962-B8CA-D211-1DA67220E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59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A6CD65C-494C-6C8B-F9F5-0935C8733523}"/>
              </a:ext>
            </a:extLst>
          </p:cNvPr>
          <p:cNvSpPr/>
          <p:nvPr/>
        </p:nvSpPr>
        <p:spPr>
          <a:xfrm>
            <a:off x="562098" y="451262"/>
            <a:ext cx="11111346" cy="736270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95375-4F70-A7FA-6398-F2E2A9126F54}"/>
              </a:ext>
            </a:extLst>
          </p:cNvPr>
          <p:cNvSpPr txBox="1"/>
          <p:nvPr/>
        </p:nvSpPr>
        <p:spPr>
          <a:xfrm>
            <a:off x="713343" y="527009"/>
            <a:ext cx="11219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Структура модели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6CF3744-975E-1CFC-4B9E-8B40C1C1A90D}"/>
              </a:ext>
            </a:extLst>
          </p:cNvPr>
          <p:cNvSpPr/>
          <p:nvPr/>
        </p:nvSpPr>
        <p:spPr>
          <a:xfrm>
            <a:off x="562098" y="1413164"/>
            <a:ext cx="5533902" cy="72439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0A45AC58-CC9C-3FB5-DF91-5E65CFFAB2CB}"/>
              </a:ext>
            </a:extLst>
          </p:cNvPr>
          <p:cNvSpPr/>
          <p:nvPr/>
        </p:nvSpPr>
        <p:spPr>
          <a:xfrm>
            <a:off x="562098" y="2327564"/>
            <a:ext cx="5555673" cy="66501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B7046573-BE47-E05D-679A-18B9E731B0A9}"/>
              </a:ext>
            </a:extLst>
          </p:cNvPr>
          <p:cNvSpPr/>
          <p:nvPr/>
        </p:nvSpPr>
        <p:spPr>
          <a:xfrm>
            <a:off x="562098" y="3230088"/>
            <a:ext cx="5555673" cy="65314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E1AE1426-785B-1A0C-6040-43262CDAF3DA}"/>
              </a:ext>
            </a:extLst>
          </p:cNvPr>
          <p:cNvSpPr/>
          <p:nvPr/>
        </p:nvSpPr>
        <p:spPr>
          <a:xfrm>
            <a:off x="562098" y="4120738"/>
            <a:ext cx="5533902" cy="65314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736A92B1-EBF5-9BC0-5BFE-4A3006C87800}"/>
              </a:ext>
            </a:extLst>
          </p:cNvPr>
          <p:cNvSpPr/>
          <p:nvPr/>
        </p:nvSpPr>
        <p:spPr>
          <a:xfrm>
            <a:off x="540329" y="5023262"/>
            <a:ext cx="5555672" cy="64126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6E6720-1A4C-B9A2-B54E-C9118A614152}"/>
              </a:ext>
            </a:extLst>
          </p:cNvPr>
          <p:cNvSpPr txBox="1"/>
          <p:nvPr/>
        </p:nvSpPr>
        <p:spPr>
          <a:xfrm>
            <a:off x="626836" y="1576104"/>
            <a:ext cx="511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. </a:t>
            </a:r>
            <a:r>
              <a:rPr lang="ru-RU" dirty="0"/>
              <a:t>Загрузка модели и </a:t>
            </a:r>
            <a:r>
              <a:rPr lang="ru-RU" dirty="0" err="1"/>
              <a:t>токенизатора</a:t>
            </a:r>
            <a:endParaRPr lang="ru-RU" dirty="0"/>
          </a:p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A745E0-B6D9-A39B-0F61-CF7F4D267CA3}"/>
              </a:ext>
            </a:extLst>
          </p:cNvPr>
          <p:cNvSpPr txBox="1"/>
          <p:nvPr/>
        </p:nvSpPr>
        <p:spPr>
          <a:xfrm>
            <a:off x="626836" y="2451380"/>
            <a:ext cx="5034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ru-RU" dirty="0"/>
              <a:t>Подготовка данных</a:t>
            </a:r>
          </a:p>
          <a:p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F63694-B02A-12B5-6E1A-50E93DB14FCA}"/>
              </a:ext>
            </a:extLst>
          </p:cNvPr>
          <p:cNvSpPr txBox="1"/>
          <p:nvPr/>
        </p:nvSpPr>
        <p:spPr>
          <a:xfrm>
            <a:off x="626836" y="3361590"/>
            <a:ext cx="511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ru-RU" dirty="0"/>
              <a:t>Настройка </a:t>
            </a:r>
            <a:r>
              <a:rPr lang="en-US" dirty="0" err="1"/>
              <a:t>LoRA</a:t>
            </a:r>
            <a:r>
              <a:rPr lang="en-US" dirty="0"/>
              <a:t> (Low-Rank Adaptation)</a:t>
            </a:r>
          </a:p>
          <a:p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34EFD0-5ACD-2958-CAE5-F40E3AA0B15C}"/>
              </a:ext>
            </a:extLst>
          </p:cNvPr>
          <p:cNvSpPr txBox="1"/>
          <p:nvPr/>
        </p:nvSpPr>
        <p:spPr>
          <a:xfrm>
            <a:off x="626836" y="4232679"/>
            <a:ext cx="5382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</a:t>
            </a:r>
            <a:r>
              <a:rPr lang="ru-RU" dirty="0"/>
              <a:t>Обучение модели</a:t>
            </a:r>
          </a:p>
          <a:p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F47EEE-CAC3-EEE1-EBF8-B0E4D0061364}"/>
              </a:ext>
            </a:extLst>
          </p:cNvPr>
          <p:cNvSpPr txBox="1"/>
          <p:nvPr/>
        </p:nvSpPr>
        <p:spPr>
          <a:xfrm>
            <a:off x="626836" y="5136078"/>
            <a:ext cx="4725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</a:t>
            </a:r>
            <a:r>
              <a:rPr lang="ru-RU" dirty="0"/>
              <a:t>Тестирование модели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1710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4">
            <a:extLst>
              <a:ext uri="{FF2B5EF4-FFF2-40B4-BE49-F238E27FC236}">
                <a16:creationId xmlns:a16="http://schemas.microsoft.com/office/drawing/2014/main" id="{0A673102-7DBB-44C6-A07B-9CD03C3CE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1" t="2457" r="10655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07D43FD8-273F-49C5-9FC7-7AE90AC999E1}"/>
              </a:ext>
            </a:extLst>
          </p:cNvPr>
          <p:cNvSpPr/>
          <p:nvPr/>
        </p:nvSpPr>
        <p:spPr>
          <a:xfrm rot="5400000">
            <a:off x="-2354050" y="645879"/>
            <a:ext cx="6096000" cy="5778843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9794CE4D-AB84-434F-8DD7-F733CF031C06}"/>
              </a:ext>
            </a:extLst>
          </p:cNvPr>
          <p:cNvSpPr/>
          <p:nvPr/>
        </p:nvSpPr>
        <p:spPr>
          <a:xfrm rot="3475695">
            <a:off x="-17831" y="127406"/>
            <a:ext cx="1846984" cy="5864487"/>
          </a:xfrm>
          <a:prstGeom prst="triangle">
            <a:avLst/>
          </a:prstGeom>
          <a:solidFill>
            <a:srgbClr val="0909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B4171E-201E-4359-BE74-9F7A3A686E91}"/>
              </a:ext>
            </a:extLst>
          </p:cNvPr>
          <p:cNvSpPr txBox="1"/>
          <p:nvPr/>
        </p:nvSpPr>
        <p:spPr>
          <a:xfrm>
            <a:off x="9261987" y="590150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Тень </a:t>
            </a:r>
            <a:r>
              <a:rPr lang="ru-RU" sz="2800" dirty="0" err="1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Иканама</a:t>
            </a:r>
            <a:endParaRPr lang="ru-RU" sz="28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E3F013-8BAC-4BB6-AAD5-B3156EF1D18E}"/>
              </a:ext>
            </a:extLst>
          </p:cNvPr>
          <p:cNvSpPr txBox="1"/>
          <p:nvPr/>
        </p:nvSpPr>
        <p:spPr>
          <a:xfrm>
            <a:off x="3167014" y="5753147"/>
            <a:ext cx="3447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2. </a:t>
            </a:r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Модель</a:t>
            </a:r>
            <a:endParaRPr lang="ru-RU" sz="4400" dirty="0">
              <a:solidFill>
                <a:schemeClr val="tx1">
                  <a:alpha val="38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1D1D25-8A0A-4739-AD63-448043841EA2}"/>
              </a:ext>
            </a:extLst>
          </p:cNvPr>
          <p:cNvSpPr txBox="1"/>
          <p:nvPr/>
        </p:nvSpPr>
        <p:spPr>
          <a:xfrm flipH="1">
            <a:off x="4006794" y="2934978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3.Результаты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04DE15-12A8-4C19-A4AA-78BBA2D2ABA0}"/>
              </a:ext>
            </a:extLst>
          </p:cNvPr>
          <p:cNvSpPr txBox="1"/>
          <p:nvPr/>
        </p:nvSpPr>
        <p:spPr>
          <a:xfrm flipH="1">
            <a:off x="-818804" y="7418549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Инструментарий</a:t>
            </a:r>
          </a:p>
        </p:txBody>
      </p:sp>
    </p:spTree>
    <p:extLst>
      <p:ext uri="{BB962C8B-B14F-4D97-AF65-F5344CB8AC3E}">
        <p14:creationId xmlns:p14="http://schemas.microsoft.com/office/powerpoint/2010/main" val="1943665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45BBA-1E56-48B3-6C01-4887806C4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D98D22-662B-9F96-C6B3-7224ADC1C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433FD743-206F-BDF8-6144-06D0D2554FCD}"/>
              </a:ext>
            </a:extLst>
          </p:cNvPr>
          <p:cNvSpPr/>
          <p:nvPr/>
        </p:nvSpPr>
        <p:spPr>
          <a:xfrm>
            <a:off x="593766" y="344384"/>
            <a:ext cx="10818421" cy="7243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4BF1B3-A7F9-B8A9-9E62-26D7D4B9B906}"/>
              </a:ext>
            </a:extLst>
          </p:cNvPr>
          <p:cNvSpPr txBox="1"/>
          <p:nvPr/>
        </p:nvSpPr>
        <p:spPr>
          <a:xfrm>
            <a:off x="779813" y="414193"/>
            <a:ext cx="4457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Результаты 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6DC046D1-8122-3BC9-4874-073BC8D2F8B6}"/>
              </a:ext>
            </a:extLst>
          </p:cNvPr>
          <p:cNvSpPr/>
          <p:nvPr/>
        </p:nvSpPr>
        <p:spPr>
          <a:xfrm>
            <a:off x="593766" y="1413164"/>
            <a:ext cx="10818421" cy="6650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D6326D-0DFE-8AF1-A613-36460A356655}"/>
              </a:ext>
            </a:extLst>
          </p:cNvPr>
          <p:cNvSpPr txBox="1"/>
          <p:nvPr/>
        </p:nvSpPr>
        <p:spPr>
          <a:xfrm>
            <a:off x="779813" y="1567543"/>
            <a:ext cx="6143501" cy="368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. </a:t>
            </a:r>
            <a:r>
              <a:rPr lang="ru-RU" dirty="0"/>
              <a:t>Кто такой Никита </a:t>
            </a:r>
            <a:r>
              <a:rPr lang="ru-RU" dirty="0" err="1"/>
              <a:t>Чухров</a:t>
            </a:r>
            <a:r>
              <a:rPr lang="ru-RU" dirty="0"/>
              <a:t>? </a:t>
            </a: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710E6912-7834-2B7A-EDD2-80E179CC5A08}"/>
              </a:ext>
            </a:extLst>
          </p:cNvPr>
          <p:cNvSpPr/>
          <p:nvPr/>
        </p:nvSpPr>
        <p:spPr>
          <a:xfrm>
            <a:off x="593766" y="2303813"/>
            <a:ext cx="10818421" cy="148441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CDF9E3-CC54-BC1F-AECF-A6A7E9F3B0C5}"/>
              </a:ext>
            </a:extLst>
          </p:cNvPr>
          <p:cNvSpPr txBox="1"/>
          <p:nvPr/>
        </p:nvSpPr>
        <p:spPr>
          <a:xfrm>
            <a:off x="779813" y="2446317"/>
            <a:ext cx="10252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LORA</a:t>
            </a:r>
            <a:r>
              <a:rPr lang="ru-RU" dirty="0"/>
              <a:t>: Никита </a:t>
            </a:r>
            <a:r>
              <a:rPr lang="ru-RU" dirty="0" err="1"/>
              <a:t>Чухров</a:t>
            </a:r>
            <a:r>
              <a:rPr lang="ru-RU" dirty="0"/>
              <a:t> — это человек, чей интерес к программированию и техническим аспектам жизни был развит в детстве, когда он играл с компьютером в парке. Он не является профессионалом в области программирования, но его интерес к этой области оставался в рамках личного развития.</a:t>
            </a: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446F5F9-9D2D-4639-408D-F67051B775A3}"/>
              </a:ext>
            </a:extLst>
          </p:cNvPr>
          <p:cNvSpPr/>
          <p:nvPr/>
        </p:nvSpPr>
        <p:spPr>
          <a:xfrm>
            <a:off x="593766" y="4227616"/>
            <a:ext cx="10818421" cy="2083938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DC9476-4CED-2E21-76A9-AF32C6AB0B24}"/>
              </a:ext>
            </a:extLst>
          </p:cNvPr>
          <p:cNvSpPr txBox="1"/>
          <p:nvPr/>
        </p:nvSpPr>
        <p:spPr>
          <a:xfrm>
            <a:off x="779813" y="4381061"/>
            <a:ext cx="1063237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RAG</a:t>
            </a:r>
            <a:r>
              <a:rPr lang="ru-RU" sz="1400" dirty="0"/>
              <a:t>: Никита </a:t>
            </a:r>
            <a:r>
              <a:rPr lang="ru-RU" sz="1400" dirty="0" err="1"/>
              <a:t>Чухров</a:t>
            </a:r>
            <a:r>
              <a:rPr lang="ru-RU" sz="1400" dirty="0"/>
              <a:t> — выпускник ОЭ, который сейчас работает в мегафоне. Он готов рассказать о карьере в мегафоне и о том, чем конкретно он там занимается. Также он может дать совет по учёбе в </a:t>
            </a:r>
            <a:r>
              <a:rPr lang="ru-RU" sz="1400" dirty="0" err="1"/>
              <a:t>Иканаме</a:t>
            </a:r>
            <a:r>
              <a:rPr lang="ru-RU" sz="1400" dirty="0"/>
              <a:t>. Он не против выпить с выпускниками. В планах у него — ничего не планировать. Он любит тусоваться с выпускниками. Его любимые предметы — математика и программирование. Он считает, что в </a:t>
            </a:r>
            <a:r>
              <a:rPr lang="ru-RU" sz="1400" dirty="0" err="1"/>
              <a:t>Иканаме</a:t>
            </a:r>
            <a:r>
              <a:rPr lang="ru-RU" sz="1400" dirty="0"/>
              <a:t> круто. Его любимый мем в </a:t>
            </a:r>
            <a:r>
              <a:rPr lang="ru-RU" sz="1400" dirty="0" err="1"/>
              <a:t>паблике</a:t>
            </a:r>
            <a:r>
              <a:rPr lang="ru-RU" sz="1400" dirty="0"/>
              <a:t> — мем с котиком. Он любит ОЭ и гордится своей принадлежностью к нему. Его любимое место в вузе — тусовка с выпускниками. Он считает, что тусовка с выпускниками — это круто. Его любимое блюдо в вузе — студенческий. Он считает, что мегафон — это круто. Его любимое место в мегафоне — работа. Он считает, что работа в мегафоне — это круто. Его любимое место в вузе — тусовка с выпускниками. Он считает, что тусовка с выпускниками — это круто. Его любимое место в мегафоне — работа. Он считает, что работа в мегафоне — это круто. </a:t>
            </a:r>
          </a:p>
          <a:p>
            <a:br>
              <a:rPr lang="ru-RU" dirty="0"/>
            </a:b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04573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95F0C-01F5-7EE2-A5AA-43B742EC7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CF26BD7-6C40-3429-5A62-9AD3358C1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316D1E0-6F3C-52C7-6751-1E4D1E3E7438}"/>
              </a:ext>
            </a:extLst>
          </p:cNvPr>
          <p:cNvSpPr/>
          <p:nvPr/>
        </p:nvSpPr>
        <p:spPr>
          <a:xfrm>
            <a:off x="593766" y="344384"/>
            <a:ext cx="10818421" cy="7243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79F31-CB88-4017-992D-49CFAC56896A}"/>
              </a:ext>
            </a:extLst>
          </p:cNvPr>
          <p:cNvSpPr txBox="1"/>
          <p:nvPr/>
        </p:nvSpPr>
        <p:spPr>
          <a:xfrm>
            <a:off x="779813" y="414193"/>
            <a:ext cx="4457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Результаты 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ED8117E8-EA22-9F1E-7D79-ADB7ED96748C}"/>
              </a:ext>
            </a:extLst>
          </p:cNvPr>
          <p:cNvSpPr/>
          <p:nvPr/>
        </p:nvSpPr>
        <p:spPr>
          <a:xfrm>
            <a:off x="593766" y="1413164"/>
            <a:ext cx="10818421" cy="6650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F903F-10AB-196B-BEC0-E565F5892912}"/>
              </a:ext>
            </a:extLst>
          </p:cNvPr>
          <p:cNvSpPr txBox="1"/>
          <p:nvPr/>
        </p:nvSpPr>
        <p:spPr>
          <a:xfrm>
            <a:off x="779813" y="1567543"/>
            <a:ext cx="6143501" cy="368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  <a:r>
              <a:rPr lang="en-US" dirty="0"/>
              <a:t>. </a:t>
            </a:r>
            <a:r>
              <a:rPr lang="ru-RU" dirty="0"/>
              <a:t>Кто такой Филипп Ульянкин? </a:t>
            </a: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88885DC-0080-95BD-EB9E-9B2128EF8AB3}"/>
              </a:ext>
            </a:extLst>
          </p:cNvPr>
          <p:cNvSpPr/>
          <p:nvPr/>
        </p:nvSpPr>
        <p:spPr>
          <a:xfrm>
            <a:off x="593766" y="2303813"/>
            <a:ext cx="10818421" cy="148441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4AF78D-C21C-EA99-8982-C8D21B29E940}"/>
              </a:ext>
            </a:extLst>
          </p:cNvPr>
          <p:cNvSpPr txBox="1"/>
          <p:nvPr/>
        </p:nvSpPr>
        <p:spPr>
          <a:xfrm>
            <a:off x="779812" y="2378632"/>
            <a:ext cx="102523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LORA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Филипп Ульянкин — это российский программист, разработчик и автор популярного курса по программированию на </a:t>
            </a:r>
            <a:r>
              <a:rPr lang="en-US" dirty="0"/>
              <a:t>Python, </a:t>
            </a:r>
            <a:r>
              <a:rPr lang="ru-RU" dirty="0"/>
              <a:t>который доступен на платформе [</a:t>
            </a:r>
            <a:r>
              <a:rPr lang="en-US" dirty="0"/>
              <a:t>Udemy](</a:t>
            </a:r>
            <a:r>
              <a:rPr lang="en-US" dirty="0">
                <a:hlinkClick r:id="rId3"/>
              </a:rPr>
              <a:t>https://www.udemy.com/</a:t>
            </a:r>
            <a:r>
              <a:rPr lang="en-US" dirty="0"/>
              <a:t>). </a:t>
            </a:r>
            <a:r>
              <a:rPr lang="ru-RU" dirty="0"/>
              <a:t>Он известен своей доступностью и качеством обучения, особенно для начинающих. Его курс называется *"</a:t>
            </a:r>
            <a:r>
              <a:rPr lang="en-US" dirty="0"/>
              <a:t>Python: </a:t>
            </a:r>
            <a:r>
              <a:rPr lang="ru-RU" dirty="0"/>
              <a:t>базовый курс"* и включает в себя основы программирования, алгоритмов </a:t>
            </a:r>
            <a:br>
              <a:rPr lang="ru-RU" dirty="0"/>
            </a:br>
            <a:endParaRPr lang="ru-RU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634926FD-4B4A-BD2E-2347-550C9CE8C85B}"/>
              </a:ext>
            </a:extLst>
          </p:cNvPr>
          <p:cNvSpPr/>
          <p:nvPr/>
        </p:nvSpPr>
        <p:spPr>
          <a:xfrm>
            <a:off x="593766" y="4088679"/>
            <a:ext cx="10818421" cy="121722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C9653A-0277-E6BE-1576-4034B35C114E}"/>
              </a:ext>
            </a:extLst>
          </p:cNvPr>
          <p:cNvSpPr txBox="1"/>
          <p:nvPr/>
        </p:nvSpPr>
        <p:spPr>
          <a:xfrm>
            <a:off x="639288" y="4088679"/>
            <a:ext cx="105334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RAG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Филипп Ульянкин — студент </a:t>
            </a:r>
            <a:r>
              <a:rPr lang="ru-RU" dirty="0" err="1"/>
              <a:t>Иканама</a:t>
            </a:r>
            <a:r>
              <a:rPr lang="ru-RU" dirty="0"/>
              <a:t>, о котором идёт речь в тексте. В контексте текста он не представлен как конкретный персонаж, но его имя используется для обозначения принадлежности к сообществу </a:t>
            </a:r>
            <a:r>
              <a:rPr lang="ru-RU" dirty="0" err="1"/>
              <a:t>Иканама</a:t>
            </a:r>
            <a:r>
              <a:rPr lang="ru-RU" dirty="0"/>
              <a:t>. В тексте также упоминается, что он якобы «завалил» пару, что может быть интерпретировано как юмористическая или сатирическая отсылка к студенческому опыту.</a:t>
            </a:r>
          </a:p>
        </p:txBody>
      </p:sp>
    </p:spTree>
    <p:extLst>
      <p:ext uri="{BB962C8B-B14F-4D97-AF65-F5344CB8AC3E}">
        <p14:creationId xmlns:p14="http://schemas.microsoft.com/office/powerpoint/2010/main" val="1024514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F7308-294D-2308-6C50-04A4D2DF9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D6FD9B-39A4-D3AE-11C5-C9F4933B4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BB1DBE43-2FE1-BCB0-1C7A-AB9CF1809AB1}"/>
              </a:ext>
            </a:extLst>
          </p:cNvPr>
          <p:cNvSpPr/>
          <p:nvPr/>
        </p:nvSpPr>
        <p:spPr>
          <a:xfrm>
            <a:off x="593766" y="344384"/>
            <a:ext cx="10818421" cy="7243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AACB9-6E7D-CABC-8BFE-E9F3994A1019}"/>
              </a:ext>
            </a:extLst>
          </p:cNvPr>
          <p:cNvSpPr txBox="1"/>
          <p:nvPr/>
        </p:nvSpPr>
        <p:spPr>
          <a:xfrm>
            <a:off x="779813" y="414193"/>
            <a:ext cx="4457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Результаты 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282F14A4-A0D8-6C17-FEEC-410DB74BC6E9}"/>
              </a:ext>
            </a:extLst>
          </p:cNvPr>
          <p:cNvSpPr/>
          <p:nvPr/>
        </p:nvSpPr>
        <p:spPr>
          <a:xfrm>
            <a:off x="593764" y="1255783"/>
            <a:ext cx="10818421" cy="6650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1C6A34-4DDE-D12F-7C74-C3553A353FC9}"/>
              </a:ext>
            </a:extLst>
          </p:cNvPr>
          <p:cNvSpPr txBox="1"/>
          <p:nvPr/>
        </p:nvSpPr>
        <p:spPr>
          <a:xfrm>
            <a:off x="670953" y="1366580"/>
            <a:ext cx="1113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  <a:r>
              <a:rPr lang="en-US" dirty="0"/>
              <a:t>.</a:t>
            </a:r>
            <a:r>
              <a:rPr lang="ru-RU" dirty="0"/>
              <a:t> Какие направления в образовании упомянуты в контексте обсуждения с Татьяной Петровной?</a:t>
            </a:r>
          </a:p>
          <a:p>
            <a:endParaRPr lang="ru-RU" dirty="0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F5F4C728-DB41-75F7-47B1-7953E1AFE462}"/>
              </a:ext>
            </a:extLst>
          </p:cNvPr>
          <p:cNvSpPr/>
          <p:nvPr/>
        </p:nvSpPr>
        <p:spPr>
          <a:xfrm>
            <a:off x="593764" y="2713180"/>
            <a:ext cx="10818422" cy="117472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B0C582-6785-0292-32E7-117CA5AB4E09}"/>
              </a:ext>
            </a:extLst>
          </p:cNvPr>
          <p:cNvSpPr txBox="1"/>
          <p:nvPr/>
        </p:nvSpPr>
        <p:spPr>
          <a:xfrm>
            <a:off x="670953" y="2768381"/>
            <a:ext cx="10252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LORA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В контексте обсуждения с Татьяной Петровной упомянуты следующие направления в образовании: 1. **Математика и информатика** — основные направления, связанные с её работой. 2. **Информатика** — специализация, связанная с её опытом работы в этой области.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EE8FE06A-09F5-1701-7BCE-29CC1109B572}"/>
              </a:ext>
            </a:extLst>
          </p:cNvPr>
          <p:cNvSpPr/>
          <p:nvPr/>
        </p:nvSpPr>
        <p:spPr>
          <a:xfrm>
            <a:off x="593763" y="4324207"/>
            <a:ext cx="10818421" cy="88906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228E2F-1490-76E7-C5FA-AD6860D05D7A}"/>
              </a:ext>
            </a:extLst>
          </p:cNvPr>
          <p:cNvSpPr txBox="1"/>
          <p:nvPr/>
        </p:nvSpPr>
        <p:spPr>
          <a:xfrm>
            <a:off x="670953" y="4416317"/>
            <a:ext cx="10818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RAG</a:t>
            </a:r>
            <a:r>
              <a:rPr lang="ru-RU" dirty="0"/>
              <a:t>: Экономика и образование. В контексте обсуждения с Татьяной Петровной упомянуты направления, связанные с экономикой и образованием. Конкретные названия направлений в тексте не приведены.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629C323-7EC4-EE95-9FE7-DCF291A3E897}"/>
              </a:ext>
            </a:extLst>
          </p:cNvPr>
          <p:cNvSpPr/>
          <p:nvPr/>
        </p:nvSpPr>
        <p:spPr>
          <a:xfrm>
            <a:off x="593764" y="2101932"/>
            <a:ext cx="10818421" cy="43938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B756A5-B52E-E14E-9E43-BC7941CED06B}"/>
              </a:ext>
            </a:extLst>
          </p:cNvPr>
          <p:cNvSpPr txBox="1"/>
          <p:nvPr/>
        </p:nvSpPr>
        <p:spPr>
          <a:xfrm>
            <a:off x="633348" y="2122050"/>
            <a:ext cx="6012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Разметка: "Экономика и физика."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62339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878FF-7614-711E-C56B-767B210A0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451D853-CFEE-B867-C890-9B1945F18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B77A6747-9B41-8892-D0D6-1CB97F072E77}"/>
              </a:ext>
            </a:extLst>
          </p:cNvPr>
          <p:cNvSpPr/>
          <p:nvPr/>
        </p:nvSpPr>
        <p:spPr>
          <a:xfrm>
            <a:off x="593766" y="344384"/>
            <a:ext cx="10818421" cy="7243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A7930-F678-2913-4C11-37952B88B016}"/>
              </a:ext>
            </a:extLst>
          </p:cNvPr>
          <p:cNvSpPr txBox="1"/>
          <p:nvPr/>
        </p:nvSpPr>
        <p:spPr>
          <a:xfrm>
            <a:off x="779813" y="414193"/>
            <a:ext cx="4457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Результаты 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CA217F57-72DD-5EFB-38C1-B0DDCA4F720B}"/>
              </a:ext>
            </a:extLst>
          </p:cNvPr>
          <p:cNvSpPr/>
          <p:nvPr/>
        </p:nvSpPr>
        <p:spPr>
          <a:xfrm>
            <a:off x="593764" y="1255783"/>
            <a:ext cx="10818421" cy="6650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D84E51-783A-1ED9-2D03-00DA2BD10FA0}"/>
              </a:ext>
            </a:extLst>
          </p:cNvPr>
          <p:cNvSpPr txBox="1"/>
          <p:nvPr/>
        </p:nvSpPr>
        <p:spPr>
          <a:xfrm>
            <a:off x="670953" y="1366580"/>
            <a:ext cx="1113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  <a:r>
              <a:rPr lang="en-US" dirty="0"/>
              <a:t>.</a:t>
            </a:r>
            <a:r>
              <a:rPr lang="ru-RU" dirty="0"/>
              <a:t> "Какие карьерные перспективы после отделения экономики обсуждались в интервью?"</a:t>
            </a:r>
          </a:p>
          <a:p>
            <a:endParaRPr lang="ru-RU" dirty="0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8DAAFFE-11F7-C204-9277-B872AE2868F6}"/>
              </a:ext>
            </a:extLst>
          </p:cNvPr>
          <p:cNvSpPr/>
          <p:nvPr/>
        </p:nvSpPr>
        <p:spPr>
          <a:xfrm>
            <a:off x="593763" y="3026797"/>
            <a:ext cx="10818421" cy="11672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081EFD-5185-5960-6CDA-606EECA2B0D6}"/>
              </a:ext>
            </a:extLst>
          </p:cNvPr>
          <p:cNvSpPr txBox="1"/>
          <p:nvPr/>
        </p:nvSpPr>
        <p:spPr>
          <a:xfrm>
            <a:off x="670953" y="3026797"/>
            <a:ext cx="105512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LORA</a:t>
            </a:r>
            <a:r>
              <a:rPr lang="ru-RU" dirty="0"/>
              <a:t>: В интервью обсуждались следующие карьерные перспективы после отделения экономики: 1. **Работа в финансовой сфере**: упоминается возможность трудоустройства в финансовые компании, где можно работать в отделе аналитики или финансового анализа. 2. **Работа в сфере аналитики**: возможно, упоминается возможность трудоустройства в компаниях </a:t>
            </a:r>
            <a:br>
              <a:rPr lang="ru-RU" dirty="0"/>
            </a:br>
            <a:endParaRPr lang="ru-RU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A25B6EE5-4C26-00CF-6E6D-B99CB2FFA6E4}"/>
              </a:ext>
            </a:extLst>
          </p:cNvPr>
          <p:cNvSpPr/>
          <p:nvPr/>
        </p:nvSpPr>
        <p:spPr>
          <a:xfrm>
            <a:off x="593763" y="4324207"/>
            <a:ext cx="10818421" cy="1167213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8729FA10-927B-16BB-D971-3D6351D2140C}"/>
              </a:ext>
            </a:extLst>
          </p:cNvPr>
          <p:cNvSpPr/>
          <p:nvPr/>
        </p:nvSpPr>
        <p:spPr>
          <a:xfrm>
            <a:off x="593764" y="2101932"/>
            <a:ext cx="10818421" cy="803224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78FA84-804F-D3C9-E857-EFDA5B15389E}"/>
              </a:ext>
            </a:extLst>
          </p:cNvPr>
          <p:cNvSpPr txBox="1"/>
          <p:nvPr/>
        </p:nvSpPr>
        <p:spPr>
          <a:xfrm>
            <a:off x="613555" y="2105021"/>
            <a:ext cx="10778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Разметка: "В интервью обсуждались карьерные перспективы после отделения экономики, но конкретные детали не приведены."</a:t>
            </a: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340DA9-7EBD-5591-46F1-39D7D52CB08F}"/>
              </a:ext>
            </a:extLst>
          </p:cNvPr>
          <p:cNvSpPr txBox="1"/>
          <p:nvPr/>
        </p:nvSpPr>
        <p:spPr>
          <a:xfrm>
            <a:off x="779813" y="4488873"/>
            <a:ext cx="10133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RAG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В интервью обсуждались карьерные перспективы после отделения экономики, включая опыт работы в разных сферах и примеры успешного трудоустройства. Конкретные карьерные пути не были перечислены.</a:t>
            </a:r>
          </a:p>
        </p:txBody>
      </p:sp>
    </p:spTree>
    <p:extLst>
      <p:ext uri="{BB962C8B-B14F-4D97-AF65-F5344CB8AC3E}">
        <p14:creationId xmlns:p14="http://schemas.microsoft.com/office/powerpoint/2010/main" val="1104889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E6EA3-6255-6D1F-DBF8-776DA689E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ECD2EE-3A95-19FF-9CE8-D6C975E6F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2B75AC4-2B9B-E40A-B539-4C1A63CCB560}"/>
              </a:ext>
            </a:extLst>
          </p:cNvPr>
          <p:cNvSpPr/>
          <p:nvPr/>
        </p:nvSpPr>
        <p:spPr>
          <a:xfrm>
            <a:off x="593766" y="344384"/>
            <a:ext cx="10818421" cy="7243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2FC85B-C113-8D86-5AAC-0642C5197C94}"/>
              </a:ext>
            </a:extLst>
          </p:cNvPr>
          <p:cNvSpPr txBox="1"/>
          <p:nvPr/>
        </p:nvSpPr>
        <p:spPr>
          <a:xfrm>
            <a:off x="779813" y="414193"/>
            <a:ext cx="4457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+mj-lt"/>
              </a:rPr>
              <a:t>Результаты 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22E6E880-089F-804D-96A2-BF4FEFFFC90F}"/>
              </a:ext>
            </a:extLst>
          </p:cNvPr>
          <p:cNvSpPr/>
          <p:nvPr/>
        </p:nvSpPr>
        <p:spPr>
          <a:xfrm>
            <a:off x="593764" y="1255783"/>
            <a:ext cx="10818421" cy="6650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FE975-7DEB-AB95-823D-0E133A0DDAB9}"/>
              </a:ext>
            </a:extLst>
          </p:cNvPr>
          <p:cNvSpPr txBox="1"/>
          <p:nvPr/>
        </p:nvSpPr>
        <p:spPr>
          <a:xfrm>
            <a:off x="670953" y="1366580"/>
            <a:ext cx="1113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  <a:r>
              <a:rPr lang="en-US" dirty="0"/>
              <a:t>.</a:t>
            </a:r>
            <a:r>
              <a:rPr lang="ru-RU" dirty="0"/>
              <a:t> Что такое </a:t>
            </a:r>
            <a:r>
              <a:rPr lang="ru-RU" dirty="0" err="1"/>
              <a:t>Иканам</a:t>
            </a:r>
            <a:r>
              <a:rPr lang="ru-RU" dirty="0"/>
              <a:t>?</a:t>
            </a:r>
          </a:p>
          <a:p>
            <a:endParaRPr lang="ru-RU" dirty="0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8C61D9BB-1799-F037-DC64-5A735C842AC5}"/>
              </a:ext>
            </a:extLst>
          </p:cNvPr>
          <p:cNvSpPr/>
          <p:nvPr/>
        </p:nvSpPr>
        <p:spPr>
          <a:xfrm>
            <a:off x="593762" y="2196195"/>
            <a:ext cx="10818421" cy="172266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E7FEF4-5476-7E3A-43A5-F5DFF6B00D45}"/>
              </a:ext>
            </a:extLst>
          </p:cNvPr>
          <p:cNvSpPr txBox="1"/>
          <p:nvPr/>
        </p:nvSpPr>
        <p:spPr>
          <a:xfrm>
            <a:off x="593762" y="2235551"/>
            <a:ext cx="10592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LORA</a:t>
            </a:r>
            <a:r>
              <a:rPr lang="ru-RU" dirty="0"/>
              <a:t>: </a:t>
            </a:r>
            <a:r>
              <a:rPr lang="ru-RU" dirty="0" err="1"/>
              <a:t>Иканам</a:t>
            </a:r>
            <a:r>
              <a:rPr lang="ru-RU" dirty="0"/>
              <a:t> — это необычное слово, которое может быть связано с несколькими возможными интерпретациями: 1. **Культурный или исторический контекст**: Возможно, </a:t>
            </a:r>
            <a:r>
              <a:rPr lang="ru-RU" dirty="0" err="1"/>
              <a:t>Иканам</a:t>
            </a:r>
            <a:r>
              <a:rPr lang="ru-RU" dirty="0"/>
              <a:t> относится к культурному или историческому аспекту, связанным с определённой областью знаний или событиями. 2. **Слово в контексте языка**: В некоторых</a:t>
            </a: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FCEA8858-61F0-A3F5-EE24-20C2B0252283}"/>
              </a:ext>
            </a:extLst>
          </p:cNvPr>
          <p:cNvSpPr/>
          <p:nvPr/>
        </p:nvSpPr>
        <p:spPr>
          <a:xfrm>
            <a:off x="593763" y="4324207"/>
            <a:ext cx="10818421" cy="185096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A3230B-D95C-9F68-AE59-DDDE9A767837}"/>
              </a:ext>
            </a:extLst>
          </p:cNvPr>
          <p:cNvSpPr txBox="1"/>
          <p:nvPr/>
        </p:nvSpPr>
        <p:spPr>
          <a:xfrm>
            <a:off x="670953" y="4416317"/>
            <a:ext cx="107412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RAG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 err="1"/>
              <a:t>Иканам</a:t>
            </a:r>
            <a:r>
              <a:rPr lang="ru-RU" dirty="0"/>
              <a:t> — это студенческое экономическое сообщество. По слухам, в нём могут быть крутые тусовки. В сообществе обсуждают тусовки и студенческую жизнь, иногда выкладывают мемы. Также в </a:t>
            </a:r>
            <a:r>
              <a:rPr lang="ru-RU" dirty="0" err="1"/>
              <a:t>иканам</a:t>
            </a:r>
            <a:r>
              <a:rPr lang="ru-RU" dirty="0"/>
              <a:t> есть раздел «карьера», где можно найти полезную информацию. Сообщество активно ведёт страницы в ВК и </a:t>
            </a:r>
            <a:r>
              <a:rPr lang="en-US" dirty="0"/>
              <a:t>Telegram, </a:t>
            </a:r>
            <a:r>
              <a:rPr lang="ru-RU" dirty="0"/>
              <a:t>но иногда бывают задержки с постами. В целом, </a:t>
            </a:r>
            <a:r>
              <a:rPr lang="ru-RU" dirty="0" err="1"/>
              <a:t>иканам</a:t>
            </a:r>
            <a:r>
              <a:rPr lang="ru-RU" dirty="0"/>
              <a:t> — это место, где студенты могут общаться, делиться опытом и находить единомышленников.</a:t>
            </a:r>
          </a:p>
        </p:txBody>
      </p:sp>
    </p:spTree>
    <p:extLst>
      <p:ext uri="{BB962C8B-B14F-4D97-AF65-F5344CB8AC3E}">
        <p14:creationId xmlns:p14="http://schemas.microsoft.com/office/powerpoint/2010/main" val="1870313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DEBDC-7BCB-D7CE-B378-9D4A81FF4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16430B-BE86-6D0A-61A7-749E0B036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25D9E4D1-4203-D3BF-2A95-5EC014EEBB04}"/>
              </a:ext>
            </a:extLst>
          </p:cNvPr>
          <p:cNvSpPr/>
          <p:nvPr/>
        </p:nvSpPr>
        <p:spPr>
          <a:xfrm>
            <a:off x="581891" y="415636"/>
            <a:ext cx="11139054" cy="7837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F2BB59-8AB7-C122-D100-D5C8FD833257}"/>
              </a:ext>
            </a:extLst>
          </p:cNvPr>
          <p:cNvSpPr txBox="1"/>
          <p:nvPr/>
        </p:nvSpPr>
        <p:spPr>
          <a:xfrm>
            <a:off x="676894" y="498165"/>
            <a:ext cx="10557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LORA </a:t>
            </a:r>
            <a:r>
              <a:rPr lang="ru-RU" sz="3200" b="1" dirty="0"/>
              <a:t>– это провал? – НЕТ НЕТ и еще раз НЕТ 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0776481-4A38-81C5-4A91-E519D0C5EE05}"/>
              </a:ext>
            </a:extLst>
          </p:cNvPr>
          <p:cNvSpPr/>
          <p:nvPr/>
        </p:nvSpPr>
        <p:spPr>
          <a:xfrm>
            <a:off x="581892" y="1472540"/>
            <a:ext cx="5201392" cy="22800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67884D17-FFFC-A82E-E0C0-5D3B2DDA8D93}"/>
              </a:ext>
            </a:extLst>
          </p:cNvPr>
          <p:cNvSpPr/>
          <p:nvPr/>
        </p:nvSpPr>
        <p:spPr>
          <a:xfrm>
            <a:off x="6096000" y="1472540"/>
            <a:ext cx="5624945" cy="228006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F4CA8-D359-9B4D-DA3D-AE907D406DB8}"/>
              </a:ext>
            </a:extLst>
          </p:cNvPr>
          <p:cNvSpPr txBox="1"/>
          <p:nvPr/>
        </p:nvSpPr>
        <p:spPr>
          <a:xfrm>
            <a:off x="940130" y="1631320"/>
            <a:ext cx="42157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RAG</a:t>
            </a:r>
            <a:r>
              <a:rPr lang="en-US" dirty="0"/>
              <a:t> </a:t>
            </a:r>
            <a:r>
              <a:rPr lang="ru-RU" dirty="0"/>
              <a:t>ищет ответы в свежих документах — база может быть обновлена хоть каждую минуту</a:t>
            </a:r>
          </a:p>
          <a:p>
            <a:endParaRPr lang="ru-RU" dirty="0"/>
          </a:p>
          <a:p>
            <a:r>
              <a:rPr lang="en-US" b="1" dirty="0"/>
              <a:t>RAG</a:t>
            </a:r>
            <a:r>
              <a:rPr lang="en-US" dirty="0"/>
              <a:t> </a:t>
            </a:r>
            <a:r>
              <a:rPr lang="ru-RU" dirty="0"/>
              <a:t>можно подключить к любой корпоративной БД, вики, сайту и искать в реальном времени.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6F4C57-B492-519B-F09E-98D20A5EDCFD}"/>
              </a:ext>
            </a:extLst>
          </p:cNvPr>
          <p:cNvSpPr txBox="1"/>
          <p:nvPr/>
        </p:nvSpPr>
        <p:spPr>
          <a:xfrm>
            <a:off x="6472052" y="1757548"/>
            <a:ext cx="47620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LoRA</a:t>
            </a:r>
            <a:r>
              <a:rPr lang="en-US" dirty="0"/>
              <a:t> </a:t>
            </a:r>
            <a:r>
              <a:rPr lang="ru-RU" dirty="0"/>
              <a:t>требует дообучения при добавлении новых данных, что трудоёмко.</a:t>
            </a:r>
          </a:p>
          <a:p>
            <a:endParaRPr lang="ru-RU" dirty="0"/>
          </a:p>
          <a:p>
            <a:r>
              <a:rPr lang="en-US" dirty="0" err="1"/>
              <a:t>LoRA</a:t>
            </a:r>
            <a:r>
              <a:rPr lang="en-US" dirty="0"/>
              <a:t> </a:t>
            </a:r>
            <a:r>
              <a:rPr lang="ru-RU" dirty="0"/>
              <a:t>не «ищет», она работает только с тем, чему её научили.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DE4AD2F-3FF8-D5E6-DA9B-C813D414ADDF}"/>
              </a:ext>
            </a:extLst>
          </p:cNvPr>
          <p:cNvSpPr/>
          <p:nvPr/>
        </p:nvSpPr>
        <p:spPr>
          <a:xfrm>
            <a:off x="581891" y="4156364"/>
            <a:ext cx="11245932" cy="2286000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52CC8C-AFDF-8FCA-E167-91F81C33D2D0}"/>
              </a:ext>
            </a:extLst>
          </p:cNvPr>
          <p:cNvSpPr txBox="1"/>
          <p:nvPr/>
        </p:nvSpPr>
        <p:spPr>
          <a:xfrm>
            <a:off x="831273" y="4346369"/>
            <a:ext cx="106284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Когда </a:t>
            </a:r>
            <a:r>
              <a:rPr lang="en-US" b="1" dirty="0"/>
              <a:t>LORA</a:t>
            </a:r>
            <a:r>
              <a:rPr lang="ru-RU" b="1" dirty="0"/>
              <a:t> лучше, чем </a:t>
            </a:r>
            <a:r>
              <a:rPr lang="en-US" b="1" dirty="0"/>
              <a:t>RAG</a:t>
            </a:r>
            <a:r>
              <a:rPr lang="ru-RU" b="1" dirty="0"/>
              <a:t>?</a:t>
            </a:r>
          </a:p>
          <a:p>
            <a:r>
              <a:rPr lang="ru-RU" dirty="0"/>
              <a:t>1. Стабильные, нечасто меняющиеся знания</a:t>
            </a:r>
          </a:p>
          <a:p>
            <a:r>
              <a:rPr lang="ru-RU" dirty="0"/>
              <a:t>2. Тонкая настройка на стиль / голос / поведение</a:t>
            </a:r>
          </a:p>
          <a:p>
            <a:r>
              <a:rPr lang="ru-RU" dirty="0"/>
              <a:t>3</a:t>
            </a:r>
            <a:r>
              <a:rPr lang="en-US" dirty="0"/>
              <a:t>. </a:t>
            </a:r>
            <a:r>
              <a:rPr lang="ru-RU" dirty="0"/>
              <a:t>Чёткое управление знаниями</a:t>
            </a:r>
            <a:endParaRPr lang="en-US" dirty="0"/>
          </a:p>
          <a:p>
            <a:r>
              <a:rPr lang="en-US" dirty="0"/>
              <a:t>4. </a:t>
            </a:r>
            <a:r>
              <a:rPr lang="ru-RU" dirty="0"/>
              <a:t>Многоразовое использование в разных сценариях</a:t>
            </a:r>
            <a:endParaRPr lang="en-US" dirty="0"/>
          </a:p>
          <a:p>
            <a:r>
              <a:rPr lang="ru-RU" b="1" dirty="0"/>
              <a:t>А что лучше всего? </a:t>
            </a:r>
          </a:p>
          <a:p>
            <a:r>
              <a:rPr lang="ru-RU" dirty="0"/>
              <a:t>Идеально использовать </a:t>
            </a:r>
            <a:r>
              <a:rPr lang="en-US" b="1" dirty="0" err="1"/>
              <a:t>LoRA</a:t>
            </a:r>
            <a:r>
              <a:rPr lang="en-US" b="1" dirty="0"/>
              <a:t> + RAG </a:t>
            </a:r>
            <a:r>
              <a:rPr lang="ru-RU" b="1" dirty="0"/>
              <a:t>вместе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6370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авнобедренный треугольник 21">
            <a:extLst>
              <a:ext uri="{FF2B5EF4-FFF2-40B4-BE49-F238E27FC236}">
                <a16:creationId xmlns:a16="http://schemas.microsoft.com/office/drawing/2014/main" id="{6E1A1A43-E073-4AAB-A0F4-6C0B9429CCC2}"/>
              </a:ext>
            </a:extLst>
          </p:cNvPr>
          <p:cNvSpPr/>
          <p:nvPr/>
        </p:nvSpPr>
        <p:spPr>
          <a:xfrm rot="3827495">
            <a:off x="-1625841" y="-11623005"/>
            <a:ext cx="13869853" cy="316584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2EBDE622-AB0E-4096-B67F-FA9A6EB9E4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1" t="2457" r="10655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49DBB011-D26C-47C2-B0F5-439014AA46A9}"/>
              </a:ext>
            </a:extLst>
          </p:cNvPr>
          <p:cNvSpPr/>
          <p:nvPr/>
        </p:nvSpPr>
        <p:spPr>
          <a:xfrm rot="18319522">
            <a:off x="-8008090" y="295359"/>
            <a:ext cx="6096000" cy="5778843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48182B60-4D87-4D72-B08B-BFA1B8B5050E}"/>
              </a:ext>
            </a:extLst>
          </p:cNvPr>
          <p:cNvSpPr/>
          <p:nvPr/>
        </p:nvSpPr>
        <p:spPr>
          <a:xfrm rot="3475695">
            <a:off x="-2980482" y="-9897648"/>
            <a:ext cx="19378547" cy="29685353"/>
          </a:xfrm>
          <a:prstGeom prst="triangle">
            <a:avLst/>
          </a:prstGeom>
          <a:solidFill>
            <a:srgbClr val="0909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B650F89A-080D-4076-A79D-872A5A162F6B}"/>
              </a:ext>
            </a:extLst>
          </p:cNvPr>
          <p:cNvSpPr/>
          <p:nvPr/>
        </p:nvSpPr>
        <p:spPr>
          <a:xfrm>
            <a:off x="6227302" y="2176106"/>
            <a:ext cx="1798320" cy="1798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E124571D-9B17-403D-9490-6D5763B08DFF}"/>
              </a:ext>
            </a:extLst>
          </p:cNvPr>
          <p:cNvSpPr/>
          <p:nvPr/>
        </p:nvSpPr>
        <p:spPr>
          <a:xfrm>
            <a:off x="9325387" y="2176106"/>
            <a:ext cx="1798320" cy="1798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550A2F-608F-4FA4-B079-5706E1F231B3}"/>
              </a:ext>
            </a:extLst>
          </p:cNvPr>
          <p:cNvSpPr txBox="1"/>
          <p:nvPr/>
        </p:nvSpPr>
        <p:spPr>
          <a:xfrm flipH="1">
            <a:off x="7374577" y="976915"/>
            <a:ext cx="50193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КОМАНДА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E91133-3A18-4B05-93D1-788E0645B940}"/>
              </a:ext>
            </a:extLst>
          </p:cNvPr>
          <p:cNvSpPr txBox="1"/>
          <p:nvPr/>
        </p:nvSpPr>
        <p:spPr>
          <a:xfrm>
            <a:off x="8541966" y="4124650"/>
            <a:ext cx="36146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Дмитрий Малахов</a:t>
            </a:r>
          </a:p>
          <a:p>
            <a:pPr algn="ctr"/>
            <a:r>
              <a:rPr lang="ru-RU" sz="3200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(автор всего остального)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308680-0F66-6B82-70AB-FDA557DCC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055396"/>
            <a:ext cx="2170621" cy="21454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63DB3AA-4967-4720-94FA-E735FB776852}"/>
              </a:ext>
            </a:extLst>
          </p:cNvPr>
          <p:cNvSpPr txBox="1"/>
          <p:nvPr/>
        </p:nvSpPr>
        <p:spPr>
          <a:xfrm>
            <a:off x="5925434" y="4124650"/>
            <a:ext cx="27226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Дамир Гафаров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Bahnschrift Light Condensed" panose="020B0502040204020203" pitchFamily="34" charset="0"/>
            </a:endParaRP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(</a:t>
            </a:r>
            <a:r>
              <a:rPr lang="ru-RU" sz="3200" dirty="0">
                <a:solidFill>
                  <a:schemeClr val="bg1">
                    <a:lumMod val="95000"/>
                  </a:schemeClr>
                </a:solidFill>
                <a:latin typeface="Bahnschrift Light Condensed" panose="020B0502040204020203" pitchFamily="34" charset="0"/>
              </a:rPr>
              <a:t>автор шаблона)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2FCF3E5-F6F5-9700-C831-6F301FA50B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7494" y="2043449"/>
            <a:ext cx="2063631" cy="206363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2709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55EB110E-3ADE-4518-A19F-E09B6758D079}"/>
              </a:ext>
            </a:extLst>
          </p:cNvPr>
          <p:cNvSpPr/>
          <p:nvPr/>
        </p:nvSpPr>
        <p:spPr>
          <a:xfrm flipV="1">
            <a:off x="-1921644" y="-6286365"/>
            <a:ext cx="16830920" cy="168308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7" name="Видео без названия — сделано в Clipchamp">
            <a:hlinkClick r:id="" action="ppaction://media"/>
            <a:extLst>
              <a:ext uri="{FF2B5EF4-FFF2-40B4-BE49-F238E27FC236}">
                <a16:creationId xmlns:a16="http://schemas.microsoft.com/office/drawing/2014/main" id="{87918F1F-B037-48B5-A19D-DB18CFBED17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4"/>
                </p14:media>
              </p:ext>
            </p:extLst>
          </p:nvPr>
        </p:nvPicPr>
        <p:blipFill rotWithShape="1">
          <a:blip r:embed="rId4"/>
          <a:srcRect l="-126" r="45739"/>
          <a:stretch>
            <a:fillRect/>
          </a:stretch>
        </p:blipFill>
        <p:spPr>
          <a:xfrm>
            <a:off x="-6766560" y="162560"/>
            <a:ext cx="661416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2DAE0-F4C1-496F-8C48-9106B4CDC533}"/>
              </a:ext>
            </a:extLst>
          </p:cNvPr>
          <p:cNvSpPr txBox="1"/>
          <p:nvPr/>
        </p:nvSpPr>
        <p:spPr>
          <a:xfrm>
            <a:off x="12760960" y="3006490"/>
            <a:ext cx="391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IBM Plex Sans" panose="020B0604020202020204" pitchFamily="34" charset="0"/>
              </a:rPr>
              <a:t>Решение проблемы холодного старта для новых пользователей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C4BE7259-A6FB-428B-BACC-154B6C6567CB}"/>
              </a:ext>
            </a:extLst>
          </p:cNvPr>
          <p:cNvSpPr/>
          <p:nvPr/>
        </p:nvSpPr>
        <p:spPr>
          <a:xfrm>
            <a:off x="-1559798" y="1032797"/>
            <a:ext cx="5087052" cy="50951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Равнобедренный треугольник 8">
            <a:extLst>
              <a:ext uri="{FF2B5EF4-FFF2-40B4-BE49-F238E27FC236}">
                <a16:creationId xmlns:a16="http://schemas.microsoft.com/office/drawing/2014/main" id="{8ACD54C7-4520-4CAB-A18F-A121A3A13EF2}"/>
              </a:ext>
            </a:extLst>
          </p:cNvPr>
          <p:cNvSpPr/>
          <p:nvPr/>
        </p:nvSpPr>
        <p:spPr>
          <a:xfrm rot="3475695">
            <a:off x="-5267594" y="5535255"/>
            <a:ext cx="1846984" cy="5864487"/>
          </a:xfrm>
          <a:prstGeom prst="triangle">
            <a:avLst/>
          </a:prstGeom>
          <a:solidFill>
            <a:srgbClr val="0909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ADE030-D292-60A7-4E47-F794740C3CC5}"/>
              </a:ext>
            </a:extLst>
          </p:cNvPr>
          <p:cNvSpPr txBox="1"/>
          <p:nvPr/>
        </p:nvSpPr>
        <p:spPr>
          <a:xfrm>
            <a:off x="113761" y="2129043"/>
            <a:ext cx="2876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Что такое </a:t>
            </a:r>
            <a:r>
              <a:rPr lang="en-US" sz="2800" b="1" dirty="0"/>
              <a:t>LORA? </a:t>
            </a:r>
            <a:endParaRPr lang="ru-RU" sz="2800" b="1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BCFB2CF-AF3C-8D91-31B8-2E08B6B3C5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3" y="2626209"/>
            <a:ext cx="2548659" cy="265226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28D8446-2E22-4C20-876E-E977D387A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787" y="1260214"/>
            <a:ext cx="8263920" cy="47852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2247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795A4F-7142-4846-8370-0A36A820E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2CE3B0-1BD7-436A-9F78-E6F83D3C8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BBCD66E3-E295-4680-9CED-4BE0EDE369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1" t="2457" r="10655"/>
          <a:stretch/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42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09DC83-17BE-2312-5A8B-9826C15F2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30EDCA-F6EC-050D-BF98-E4F8D0A73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6" y="488693"/>
            <a:ext cx="11212088" cy="58806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45381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9C286-3475-7827-B182-D16089E32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0DCEA7-E799-E741-BC66-9B9BBCA51F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84F4AD-918C-B74E-0CB7-26BFF028B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54" y="581575"/>
            <a:ext cx="11173691" cy="5694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58769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B0BA0-E43E-93AF-3D02-41F631042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91D53D-8BD8-F1A1-97F0-FA1C5D147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085A00-7185-E33C-2469-37D48E685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2" y="590401"/>
            <a:ext cx="11139056" cy="56771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086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CB070-2AE9-E833-39FB-0C1EE3516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336FE9-9866-A0FD-6281-601F1F96A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AA8160-44D3-5155-5F0B-47C880421E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789373"/>
            <a:ext cx="11493964" cy="51680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05359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4">
            <a:extLst>
              <a:ext uri="{FF2B5EF4-FFF2-40B4-BE49-F238E27FC236}">
                <a16:creationId xmlns:a16="http://schemas.microsoft.com/office/drawing/2014/main" id="{0E559759-3BC7-4058-B6EC-F014AEF9D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1" t="2457" r="10655"/>
          <a:stretch/>
        </p:blipFill>
        <p:spPr>
          <a:xfrm>
            <a:off x="-9831" y="9837"/>
            <a:ext cx="12191999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6EDB02-7A1A-4B87-8D40-4744630FB785}"/>
              </a:ext>
            </a:extLst>
          </p:cNvPr>
          <p:cNvSpPr txBox="1"/>
          <p:nvPr/>
        </p:nvSpPr>
        <p:spPr>
          <a:xfrm>
            <a:off x="9261987" y="590150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28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8AA393F1-761E-415C-A05E-10A132926F06}"/>
              </a:ext>
            </a:extLst>
          </p:cNvPr>
          <p:cNvSpPr/>
          <p:nvPr/>
        </p:nvSpPr>
        <p:spPr>
          <a:xfrm>
            <a:off x="-2354050" y="645879"/>
            <a:ext cx="6096000" cy="5778843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Равнобедренный треугольник 8">
            <a:extLst>
              <a:ext uri="{FF2B5EF4-FFF2-40B4-BE49-F238E27FC236}">
                <a16:creationId xmlns:a16="http://schemas.microsoft.com/office/drawing/2014/main" id="{CAC59DC8-D3C4-47B6-8EAA-C99456AA5B22}"/>
              </a:ext>
            </a:extLst>
          </p:cNvPr>
          <p:cNvSpPr/>
          <p:nvPr/>
        </p:nvSpPr>
        <p:spPr>
          <a:xfrm rot="3475695">
            <a:off x="-17831" y="127406"/>
            <a:ext cx="1846984" cy="5864487"/>
          </a:xfrm>
          <a:prstGeom prst="triangle">
            <a:avLst/>
          </a:prstGeom>
          <a:solidFill>
            <a:srgbClr val="0909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38CD9C-E829-46BD-A8AA-A625FEDE907C}"/>
              </a:ext>
            </a:extLst>
          </p:cNvPr>
          <p:cNvSpPr txBox="1"/>
          <p:nvPr/>
        </p:nvSpPr>
        <p:spPr>
          <a:xfrm flipH="1">
            <a:off x="4712312" y="2904683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4400" dirty="0">
                <a:latin typeface="Russo One" panose="02000503050000020004" pitchFamily="2" charset="0"/>
              </a:rPr>
              <a:t> Данные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E2D212-E787-4C4C-8B3D-5F434E5E20C9}"/>
              </a:ext>
            </a:extLst>
          </p:cNvPr>
          <p:cNvSpPr txBox="1"/>
          <p:nvPr/>
        </p:nvSpPr>
        <p:spPr>
          <a:xfrm>
            <a:off x="3094110" y="202764"/>
            <a:ext cx="3447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2. </a:t>
            </a:r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Модель</a:t>
            </a:r>
            <a:endParaRPr lang="ru-RU" sz="4400" dirty="0">
              <a:solidFill>
                <a:schemeClr val="tx1">
                  <a:alpha val="38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7F751D-F854-4E76-A756-C043F1BDC41C}"/>
              </a:ext>
            </a:extLst>
          </p:cNvPr>
          <p:cNvSpPr txBox="1"/>
          <p:nvPr/>
        </p:nvSpPr>
        <p:spPr>
          <a:xfrm flipH="1">
            <a:off x="0" y="-1443321"/>
            <a:ext cx="544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tx1">
                    <a:alpha val="38000"/>
                  </a:schemeClr>
                </a:solidFill>
                <a:latin typeface="Russo One" panose="02000503050000020004" pitchFamily="2" charset="0"/>
              </a:rPr>
              <a:t>3.Процесс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815540-EFF3-47E7-A53F-C3E49C6CAE91}"/>
              </a:ext>
            </a:extLst>
          </p:cNvPr>
          <p:cNvSpPr txBox="1"/>
          <p:nvPr/>
        </p:nvSpPr>
        <p:spPr>
          <a:xfrm>
            <a:off x="4817807" y="3674381"/>
            <a:ext cx="56622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Russo One" panose="02000503050000020004" pitchFamily="2" charset="0"/>
              </a:rPr>
              <a:t>Группы в </a:t>
            </a:r>
            <a:r>
              <a:rPr lang="ru-RU" sz="2800" dirty="0" err="1">
                <a:latin typeface="Russo One" panose="02000503050000020004" pitchFamily="2" charset="0"/>
              </a:rPr>
              <a:t>вк</a:t>
            </a:r>
            <a:r>
              <a:rPr lang="ru-RU" sz="2800" dirty="0">
                <a:latin typeface="Russo One" panose="02000503050000020004" pitchFamily="2" charset="0"/>
              </a:rPr>
              <a:t> </a:t>
            </a:r>
            <a:endParaRPr lang="en-US" sz="2800" dirty="0">
              <a:latin typeface="Russo One" panose="0200050305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Russo One" panose="02000503050000020004" pitchFamily="2" charset="0"/>
              </a:rPr>
              <a:t>Чаты</a:t>
            </a:r>
            <a:endParaRPr lang="en-US" sz="2800" dirty="0">
              <a:latin typeface="Russo One" panose="0200050305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Russo One" panose="02000503050000020004" pitchFamily="2" charset="0"/>
              </a:rPr>
              <a:t>YouTube</a:t>
            </a:r>
            <a:endParaRPr lang="ru-RU" sz="2800" dirty="0">
              <a:latin typeface="Russo One" panose="0200050305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latin typeface="Russo One" panose="02000503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639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A31B9-FBA0-690D-EE6B-B3BC4BD10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67C4AA-F6B5-9325-F337-63B3543A2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A09326-82EA-4CC9-744C-2615D2528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59" y="1215598"/>
            <a:ext cx="10340345" cy="46920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89AEE3-8CAB-D1A8-69D2-CB18CA892027}"/>
              </a:ext>
            </a:extLst>
          </p:cNvPr>
          <p:cNvSpPr txBox="1"/>
          <p:nvPr/>
        </p:nvSpPr>
        <p:spPr>
          <a:xfrm>
            <a:off x="7161087" y="6114447"/>
            <a:ext cx="726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Данные, которые мы одобряем </a:t>
            </a:r>
            <a:r>
              <a:rPr lang="ru-RU" dirty="0">
                <a:sym typeface="Wingdings" pitchFamily="2" charset="2"/>
              </a:rPr>
              <a:t>:)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9A1C0B-8CB8-0285-9921-0B8235555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118" y="1303617"/>
            <a:ext cx="2535671" cy="14628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E87386B-4C00-2797-D87C-496CFEB436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434" y="3253677"/>
            <a:ext cx="3071890" cy="17722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DB4B1C8-C702-B1BF-3322-66888AF26E6F}"/>
              </a:ext>
            </a:extLst>
          </p:cNvPr>
          <p:cNvSpPr/>
          <p:nvPr/>
        </p:nvSpPr>
        <p:spPr>
          <a:xfrm>
            <a:off x="547059" y="486888"/>
            <a:ext cx="11097882" cy="728710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D1416E-016E-E7E7-8CF1-4F2C076016DA}"/>
              </a:ext>
            </a:extLst>
          </p:cNvPr>
          <p:cNvSpPr txBox="1"/>
          <p:nvPr/>
        </p:nvSpPr>
        <p:spPr>
          <a:xfrm>
            <a:off x="787333" y="550364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Данные – сердце нашего дообучения </a:t>
            </a:r>
          </a:p>
        </p:txBody>
      </p:sp>
    </p:spTree>
    <p:extLst>
      <p:ext uri="{BB962C8B-B14F-4D97-AF65-F5344CB8AC3E}">
        <p14:creationId xmlns:p14="http://schemas.microsoft.com/office/powerpoint/2010/main" val="109209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06FA3-0DF2-3A02-562D-0CAD66FAC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0B7AD5-ADFC-6F89-A5FA-B534E9D8E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5259"/>
          </a:xfrm>
          <a:prstGeom prst="rect">
            <a:avLst/>
          </a:prstGeom>
          <a:effectLst>
            <a:reflection blurRad="513912" stA="79604" endPos="65000" dist="50800" dir="5400000" sy="-100000" algn="bl" rotWithShape="0"/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D54197-B203-E1B5-4F08-1AC121BE2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551" y="1096809"/>
            <a:ext cx="8410897" cy="535238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BC78F11-ECCA-8B86-6268-BB7815E96465}"/>
              </a:ext>
            </a:extLst>
          </p:cNvPr>
          <p:cNvSpPr/>
          <p:nvPr/>
        </p:nvSpPr>
        <p:spPr>
          <a:xfrm>
            <a:off x="403761" y="308758"/>
            <a:ext cx="11139055" cy="593767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8A9061-D13D-144D-EB0F-54EB4BE1C697}"/>
              </a:ext>
            </a:extLst>
          </p:cNvPr>
          <p:cNvSpPr txBox="1"/>
          <p:nvPr/>
        </p:nvSpPr>
        <p:spPr>
          <a:xfrm>
            <a:off x="922712" y="320337"/>
            <a:ext cx="1034657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Данные, которые в теории можно допилить (но не практике)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8999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7894</TotalTime>
  <Words>971</Words>
  <Application>Microsoft Macintosh PowerPoint</Application>
  <PresentationFormat>Широкоэкранный</PresentationFormat>
  <Paragraphs>68</Paragraphs>
  <Slides>20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9" baseType="lpstr">
      <vt:lpstr>Arial</vt:lpstr>
      <vt:lpstr>Bahnschrift Light Condensed</vt:lpstr>
      <vt:lpstr>Calibri</vt:lpstr>
      <vt:lpstr>Calibri Light</vt:lpstr>
      <vt:lpstr>Cascadia Mono SemiBold</vt:lpstr>
      <vt:lpstr>IBM Plex Sans</vt:lpstr>
      <vt:lpstr>Russo One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Гафаров Дамир Рустемович</dc:creator>
  <cp:lastModifiedBy>Microsoft Office User</cp:lastModifiedBy>
  <cp:revision>28</cp:revision>
  <dcterms:created xsi:type="dcterms:W3CDTF">2024-09-27T23:12:19Z</dcterms:created>
  <dcterms:modified xsi:type="dcterms:W3CDTF">2025-06-05T16:35:09Z</dcterms:modified>
</cp:coreProperties>
</file>